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4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OCCUPATIONAL HEALTH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410200"/>
            <a:ext cx="8382000" cy="144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M.V.Ajith</a:t>
            </a:r>
            <a:r>
              <a:rPr lang="en-US" dirty="0" smtClean="0"/>
              <a:t> Kumar </a:t>
            </a:r>
          </a:p>
          <a:p>
            <a:r>
              <a:rPr lang="en-US" dirty="0" smtClean="0"/>
              <a:t>Prof &amp; </a:t>
            </a:r>
            <a:r>
              <a:rPr lang="en-US" dirty="0" err="1" smtClean="0"/>
              <a:t>HoD</a:t>
            </a:r>
            <a:endParaRPr lang="en-US" dirty="0" smtClean="0"/>
          </a:p>
          <a:p>
            <a:r>
              <a:rPr lang="en-US" dirty="0" smtClean="0"/>
              <a:t>Dept of Community Medicine </a:t>
            </a:r>
          </a:p>
          <a:p>
            <a:r>
              <a:rPr lang="en-US" dirty="0" smtClean="0"/>
              <a:t>SKHMC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Lead Poisoning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Industrial uses- In storage batteries, glass manufacture, ship building, rubber industry, printing etc. </a:t>
            </a:r>
          </a:p>
          <a:p>
            <a:pPr lvl="0"/>
            <a:r>
              <a:rPr lang="en-US" dirty="0" smtClean="0"/>
              <a:t>Non – Occupational sources –Automobiles, drinking water from lead pipes, environment</a:t>
            </a:r>
          </a:p>
          <a:p>
            <a:pPr lvl="0"/>
            <a:r>
              <a:rPr lang="en-US" dirty="0" smtClean="0"/>
              <a:t>Mode of absorption </a:t>
            </a:r>
          </a:p>
          <a:p>
            <a:pPr lvl="0">
              <a:buNone/>
            </a:pPr>
            <a:r>
              <a:rPr lang="en-US" dirty="0" smtClean="0"/>
              <a:t>            - Inhalation </a:t>
            </a:r>
          </a:p>
          <a:p>
            <a:pPr lvl="0">
              <a:buNone/>
            </a:pPr>
            <a:r>
              <a:rPr lang="en-US" dirty="0" smtClean="0"/>
              <a:t>            - Ingestion </a:t>
            </a:r>
          </a:p>
          <a:p>
            <a:pPr lvl="0">
              <a:buNone/>
            </a:pPr>
            <a:r>
              <a:rPr lang="en-US" dirty="0" smtClean="0"/>
              <a:t>            - Skin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Picture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Lead poisoning or </a:t>
            </a:r>
            <a:r>
              <a:rPr lang="en-US" dirty="0" err="1" smtClean="0"/>
              <a:t>plumbism</a:t>
            </a:r>
            <a:r>
              <a:rPr lang="en-US" dirty="0" smtClean="0"/>
              <a:t> is a caused by  inorganic and organic lead exposure. </a:t>
            </a:r>
          </a:p>
          <a:p>
            <a:pPr lvl="0">
              <a:buNone/>
            </a:pPr>
            <a:r>
              <a:rPr lang="en-US" dirty="0" smtClean="0"/>
              <a:t>           The toxic effect of </a:t>
            </a:r>
            <a:r>
              <a:rPr lang="en-US" b="1" dirty="0" smtClean="0"/>
              <a:t>inorganic</a:t>
            </a:r>
            <a:r>
              <a:rPr lang="en-US" dirty="0" smtClean="0"/>
              <a:t> dust exposure are abdominal colic , obstinate constipation , loss of appetite, blue line on the gums , stippling of red blood cells , </a:t>
            </a:r>
            <a:r>
              <a:rPr lang="en-US" dirty="0" err="1" smtClean="0"/>
              <a:t>anaemia</a:t>
            </a:r>
            <a:r>
              <a:rPr lang="en-US" dirty="0" smtClean="0"/>
              <a:t> , wrist drop and foot drop. </a:t>
            </a:r>
          </a:p>
          <a:p>
            <a:pPr lvl="0">
              <a:buNone/>
            </a:pPr>
            <a:r>
              <a:rPr lang="en-US" dirty="0" smtClean="0"/>
              <a:t>            The toxic effect of organic lead compounds are mostly on the central nervous system </a:t>
            </a:r>
            <a:r>
              <a:rPr lang="en-US" dirty="0" err="1" smtClean="0"/>
              <a:t>Insomnia,headache</a:t>
            </a:r>
            <a:r>
              <a:rPr lang="en-US" dirty="0" smtClean="0"/>
              <a:t>, mental confusion and delirium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Preventive Measures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Substitution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Isolation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Local exhaust ventilation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Personal protection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Working atmosphere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Periodic examination of workers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Personal hygiene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Health education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Occupational Cancer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Skin cancer </a:t>
            </a:r>
          </a:p>
          <a:p>
            <a:pPr lvl="0"/>
            <a:r>
              <a:rPr lang="en-US" dirty="0" smtClean="0"/>
              <a:t>Lung cancer </a:t>
            </a:r>
          </a:p>
          <a:p>
            <a:pPr lvl="0"/>
            <a:r>
              <a:rPr lang="en-US" dirty="0" smtClean="0"/>
              <a:t>Cancer bladder </a:t>
            </a:r>
          </a:p>
          <a:p>
            <a:pPr lvl="0"/>
            <a:r>
              <a:rPr lang="en-US" dirty="0" err="1" smtClean="0"/>
              <a:t>Leukaemia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Occupational cancers are due to exposure to chemical carcinogens both organic and </a:t>
            </a:r>
            <a:r>
              <a:rPr lang="en-US" dirty="0" err="1" smtClean="0"/>
              <a:t>inorganic.Oganic</a:t>
            </a:r>
            <a:r>
              <a:rPr lang="en-US" dirty="0" smtClean="0"/>
              <a:t> carcinogens result in lung cancer and inorganic one leads to skin cancer.</a:t>
            </a:r>
          </a:p>
          <a:p>
            <a:r>
              <a:rPr lang="en-US" dirty="0" smtClean="0"/>
              <a:t>Influencing factors-Intensity of the carcinogen, duration of exposure, degree of personal hygiene and availability of preventive measures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Prevention of occupational cancers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Preplacement</a:t>
            </a:r>
            <a:r>
              <a:rPr lang="en-US" dirty="0" smtClean="0"/>
              <a:t> examination</a:t>
            </a:r>
          </a:p>
          <a:p>
            <a:r>
              <a:rPr lang="en-US" dirty="0" smtClean="0"/>
              <a:t>B. Sanitation in working environment</a:t>
            </a:r>
          </a:p>
          <a:p>
            <a:r>
              <a:rPr lang="en-US" dirty="0" smtClean="0"/>
              <a:t>C. Health education</a:t>
            </a:r>
          </a:p>
          <a:p>
            <a:r>
              <a:rPr lang="en-US" dirty="0" smtClean="0"/>
              <a:t>D. Control of dust</a:t>
            </a:r>
          </a:p>
          <a:p>
            <a:r>
              <a:rPr lang="en-US" dirty="0" smtClean="0"/>
              <a:t>E. Elimination or avoidance of carcinogens in industries</a:t>
            </a:r>
          </a:p>
          <a:p>
            <a:r>
              <a:rPr lang="en-US" dirty="0" smtClean="0"/>
              <a:t>F. Using protective devises</a:t>
            </a:r>
          </a:p>
          <a:p>
            <a:r>
              <a:rPr lang="en-US" dirty="0" smtClean="0"/>
              <a:t>G. Proper </a:t>
            </a:r>
            <a:r>
              <a:rPr lang="en-US" dirty="0" err="1" smtClean="0"/>
              <a:t>maintanence</a:t>
            </a:r>
            <a:r>
              <a:rPr lang="en-US" dirty="0" smtClean="0"/>
              <a:t> of the machines</a:t>
            </a:r>
          </a:p>
          <a:p>
            <a:r>
              <a:rPr lang="en-US" dirty="0" smtClean="0"/>
              <a:t>H. Early diagnosis by periodical examination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Occupational Hazards Of Agricultural  Workers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/>
          <a:lstStyle/>
          <a:p>
            <a:pPr lvl="0"/>
            <a:r>
              <a:rPr lang="en-US" dirty="0" err="1" smtClean="0"/>
              <a:t>Zoonotic</a:t>
            </a:r>
            <a:r>
              <a:rPr lang="en-US" dirty="0" smtClean="0"/>
              <a:t> diseases </a:t>
            </a:r>
          </a:p>
          <a:p>
            <a:pPr lvl="0"/>
            <a:r>
              <a:rPr lang="en-US" dirty="0" smtClean="0"/>
              <a:t>Accidents </a:t>
            </a:r>
          </a:p>
          <a:p>
            <a:pPr lvl="0"/>
            <a:r>
              <a:rPr lang="en-US" dirty="0" smtClean="0"/>
              <a:t>Toxic hazards </a:t>
            </a:r>
          </a:p>
          <a:p>
            <a:pPr lvl="0"/>
            <a:r>
              <a:rPr lang="en-US" dirty="0" smtClean="0"/>
              <a:t>Physical hazards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Sickness Absenteeism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dirty="0" smtClean="0"/>
              <a:t>Sickness absence is an important health problem in industry . </a:t>
            </a:r>
          </a:p>
          <a:p>
            <a:pPr lvl="0">
              <a:buNone/>
            </a:pPr>
            <a:r>
              <a:rPr lang="en-US" dirty="0" smtClean="0"/>
              <a:t> </a:t>
            </a:r>
            <a:r>
              <a:rPr lang="en-US" b="1" dirty="0" smtClean="0"/>
              <a:t>Causes: </a:t>
            </a:r>
          </a:p>
          <a:p>
            <a:pPr lvl="0">
              <a:buNone/>
            </a:pPr>
            <a:r>
              <a:rPr lang="en-US" dirty="0" smtClean="0"/>
              <a:t>         The causes of Sickness Absenteeism  may not be entirely due to sickness </a:t>
            </a:r>
          </a:p>
          <a:p>
            <a:pPr lvl="0">
              <a:buNone/>
            </a:pPr>
            <a:r>
              <a:rPr lang="en-US" dirty="0" smtClean="0"/>
              <a:t>            - Economic causes  </a:t>
            </a:r>
          </a:p>
          <a:p>
            <a:pPr lvl="0">
              <a:buNone/>
            </a:pPr>
            <a:r>
              <a:rPr lang="en-US" dirty="0" smtClean="0"/>
              <a:t>            - Social causes  </a:t>
            </a:r>
          </a:p>
          <a:p>
            <a:pPr lvl="0">
              <a:buNone/>
            </a:pPr>
            <a:r>
              <a:rPr lang="en-US" dirty="0" smtClean="0"/>
              <a:t>            - Medical causes </a:t>
            </a:r>
          </a:p>
          <a:p>
            <a:pPr lvl="0">
              <a:buNone/>
            </a:pPr>
            <a:r>
              <a:rPr lang="en-US" dirty="0" smtClean="0"/>
              <a:t>            - Non  Occupational causes –nutritional disorders, alcoholism, drug addiction.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Prevention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The prevention / reduction of sickness absenteeism would result in better utilization of resources and </a:t>
            </a:r>
            <a:r>
              <a:rPr lang="en-US" dirty="0" err="1" smtClean="0"/>
              <a:t>maximising</a:t>
            </a:r>
            <a:r>
              <a:rPr lang="en-US" dirty="0" smtClean="0"/>
              <a:t> the production  </a:t>
            </a:r>
          </a:p>
          <a:p>
            <a:pPr lvl="0">
              <a:buNone/>
            </a:pPr>
            <a:r>
              <a:rPr lang="en-US" dirty="0" smtClean="0"/>
              <a:t>          1. Good factory management and practices.</a:t>
            </a:r>
          </a:p>
          <a:p>
            <a:pPr lvl="0">
              <a:buNone/>
            </a:pPr>
            <a:r>
              <a:rPr lang="en-US" dirty="0" smtClean="0"/>
              <a:t>          2.  Adequate </a:t>
            </a:r>
            <a:r>
              <a:rPr lang="en-US" dirty="0" err="1" smtClean="0"/>
              <a:t>Preplacement</a:t>
            </a:r>
            <a:r>
              <a:rPr lang="en-US" dirty="0" smtClean="0"/>
              <a:t> examination.</a:t>
            </a:r>
          </a:p>
          <a:p>
            <a:pPr lvl="0">
              <a:buNone/>
            </a:pPr>
            <a:r>
              <a:rPr lang="en-US" dirty="0" smtClean="0"/>
              <a:t>          3.  Good human relations </a:t>
            </a:r>
          </a:p>
          <a:p>
            <a:pPr lvl="0">
              <a:buNone/>
            </a:pPr>
            <a:r>
              <a:rPr lang="en-US" dirty="0" smtClean="0"/>
              <a:t>          4.  Application of ergonomics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Prevention Of Occupational Diseases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None/>
            </a:pPr>
            <a:r>
              <a:rPr lang="en-US" dirty="0" smtClean="0"/>
              <a:t> </a:t>
            </a:r>
            <a:r>
              <a:rPr lang="en-US" b="1" dirty="0" smtClean="0"/>
              <a:t>1. Medical Measures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Pre – placement examination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Periodical examination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Medical and health care services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Notification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Supervision of working environment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Maintenance and analysis of records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Health education and counseling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Occupational Environment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Man and physical, chemical and biological agents. </a:t>
            </a:r>
          </a:p>
          <a:p>
            <a:pPr lvl="0"/>
            <a:r>
              <a:rPr lang="en-US" dirty="0" smtClean="0"/>
              <a:t>Man and machine. </a:t>
            </a:r>
          </a:p>
          <a:p>
            <a:pPr lvl="0"/>
            <a:r>
              <a:rPr lang="en-US" dirty="0" smtClean="0"/>
              <a:t>Man and man.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 </a:t>
            </a:r>
            <a:r>
              <a:rPr lang="en-US" b="1" dirty="0" smtClean="0"/>
              <a:t>2. Engineering Measures 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Design of building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Good house keeping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General ventilation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Mechanization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Substitution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Dusts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Enclosure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Isolation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9. Local exhaust ventilation   </a:t>
            </a:r>
          </a:p>
          <a:p>
            <a:pPr lvl="0">
              <a:buNone/>
            </a:pPr>
            <a:r>
              <a:rPr lang="en-US" dirty="0" smtClean="0"/>
              <a:t>10. Protective devices </a:t>
            </a:r>
          </a:p>
          <a:p>
            <a:pPr lvl="0">
              <a:buNone/>
            </a:pPr>
            <a:r>
              <a:rPr lang="en-US" dirty="0" smtClean="0"/>
              <a:t>11.  Environmental monitoring </a:t>
            </a:r>
          </a:p>
          <a:p>
            <a:pPr lvl="0">
              <a:buNone/>
            </a:pPr>
            <a:r>
              <a:rPr lang="en-US" dirty="0" smtClean="0"/>
              <a:t>12.  Statistical monitoring   </a:t>
            </a:r>
          </a:p>
          <a:p>
            <a:pPr lvl="0">
              <a:buNone/>
            </a:pPr>
            <a:r>
              <a:rPr lang="en-US" dirty="0" smtClean="0"/>
              <a:t>13.  Research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 </a:t>
            </a:r>
            <a:r>
              <a:rPr lang="en-US" b="1" dirty="0" smtClean="0"/>
              <a:t>3. Legislation  </a:t>
            </a:r>
          </a:p>
          <a:p>
            <a:pPr lvl="0">
              <a:buNone/>
            </a:pPr>
            <a:r>
              <a:rPr lang="en-US" dirty="0" smtClean="0"/>
              <a:t> </a:t>
            </a:r>
          </a:p>
          <a:p>
            <a:pPr lvl="0">
              <a:buNone/>
            </a:pPr>
            <a:r>
              <a:rPr lang="en-US" dirty="0" smtClean="0"/>
              <a:t>       1. The factories act,1948  </a:t>
            </a:r>
          </a:p>
          <a:p>
            <a:pPr lvl="0">
              <a:buNone/>
            </a:pPr>
            <a:r>
              <a:rPr lang="en-US" dirty="0" smtClean="0"/>
              <a:t>       2. The employees state insurance act 1948.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Factories Act, 1948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1. SCOPE </a:t>
            </a:r>
            <a:r>
              <a:rPr lang="en-US" dirty="0" smtClean="0"/>
              <a:t>: Employing 10 or more workers where power is used , and 20 or more workers where power is not used.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None/>
            </a:pPr>
            <a:r>
              <a:rPr lang="en-US" b="1" dirty="0" smtClean="0"/>
              <a:t>2. HEALTH SAFETY AND WELFARE </a:t>
            </a:r>
            <a:r>
              <a:rPr lang="en-US" dirty="0" smtClean="0"/>
              <a:t>: </a:t>
            </a:r>
          </a:p>
          <a:p>
            <a:pPr marL="514350" lvl="0" indent="-514350">
              <a:buNone/>
            </a:pPr>
            <a:endParaRPr lang="en-US" dirty="0" smtClean="0"/>
          </a:p>
          <a:p>
            <a:pPr marL="514350" lvl="0" indent="-514350">
              <a:buNone/>
            </a:pPr>
            <a:r>
              <a:rPr lang="en-US" dirty="0" smtClean="0"/>
              <a:t>Elaborate  provision have been made in the act with regard to health ,safety and welfare of workers . </a:t>
            </a:r>
          </a:p>
          <a:p>
            <a:pPr marL="514350" lvl="0" indent="-514350">
              <a:buNone/>
            </a:pPr>
            <a:r>
              <a:rPr lang="en-US" dirty="0" smtClean="0"/>
              <a:t>             Act provide for the treatment of wastes and effluents so as to render them innocuous. </a:t>
            </a:r>
          </a:p>
          <a:p>
            <a:pPr marL="514350" lvl="0" indent="-514350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Eg</a:t>
            </a:r>
            <a:r>
              <a:rPr lang="en-US" dirty="0" smtClean="0"/>
              <a:t>., Washing facilities ,Facilities for storing and drying cloths, Facilities for sitting, First aid appliances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3. Employment of young persons </a:t>
            </a:r>
          </a:p>
          <a:p>
            <a:pPr lvl="0">
              <a:buNone/>
            </a:pPr>
            <a:r>
              <a:rPr lang="en-US" dirty="0" smtClean="0"/>
              <a:t> 4. Hours of workers </a:t>
            </a:r>
          </a:p>
          <a:p>
            <a:pPr lvl="0">
              <a:buNone/>
            </a:pPr>
            <a:r>
              <a:rPr lang="en-US" dirty="0" smtClean="0"/>
              <a:t> 5. Leave with wages </a:t>
            </a:r>
          </a:p>
          <a:p>
            <a:pPr lvl="0">
              <a:buNone/>
            </a:pPr>
            <a:r>
              <a:rPr lang="en-US" dirty="0" smtClean="0"/>
              <a:t> 6. Occupational diseases </a:t>
            </a:r>
          </a:p>
          <a:p>
            <a:pPr lvl="0">
              <a:buNone/>
            </a:pPr>
            <a:r>
              <a:rPr lang="en-US" dirty="0" smtClean="0"/>
              <a:t> 7. Employment  in hazardous processes.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Employees State Insurance 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 SCOPE : </a:t>
            </a:r>
          </a:p>
          <a:p>
            <a:pPr lvl="0">
              <a:buNone/>
            </a:pPr>
            <a:r>
              <a:rPr lang="en-US" dirty="0" smtClean="0"/>
              <a:t>           The ESI Act of 1948 covered all power using factories other than seasonal factories where in 10 or more persons employed . 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                  SCOPE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Calibri"/>
              <a:buAutoNum type="alphaLcParenR"/>
            </a:pPr>
            <a:r>
              <a:rPr lang="en-US" dirty="0" smtClean="0"/>
              <a:t>Small factories employing 10 or more persons , whether power is used in the process of manufacturing. </a:t>
            </a:r>
          </a:p>
          <a:p>
            <a:pPr marL="514350" lvl="0" indent="-514350">
              <a:buFont typeface="Calibri"/>
              <a:buAutoNum type="alphaLcParenR"/>
            </a:pPr>
            <a:r>
              <a:rPr lang="en-US" dirty="0" smtClean="0"/>
              <a:t>Shops. </a:t>
            </a:r>
          </a:p>
          <a:p>
            <a:pPr marL="514350" lvl="0" indent="-514350">
              <a:buFont typeface="Calibri"/>
              <a:buAutoNum type="alphaLcParenR"/>
            </a:pPr>
            <a:r>
              <a:rPr lang="en-US" dirty="0" smtClean="0"/>
              <a:t>Hotels and restaurants. </a:t>
            </a:r>
          </a:p>
          <a:p>
            <a:pPr marL="514350" lvl="0" indent="-514350">
              <a:buFont typeface="Calibri"/>
              <a:buAutoNum type="alphaLcParenR"/>
            </a:pPr>
            <a:r>
              <a:rPr lang="en-US" dirty="0" smtClean="0"/>
              <a:t>Cinemas and theatres. </a:t>
            </a:r>
          </a:p>
          <a:p>
            <a:pPr marL="514350" lvl="0" indent="-514350">
              <a:buFont typeface="Calibri"/>
              <a:buAutoNum type="alphaLcParenR"/>
            </a:pPr>
            <a:r>
              <a:rPr lang="en-US" dirty="0" smtClean="0"/>
              <a:t>Road – motor transport establishments. </a:t>
            </a:r>
          </a:p>
          <a:p>
            <a:pPr marL="514350" lvl="0" indent="-514350">
              <a:buFont typeface="Calibri"/>
              <a:buAutoNum type="alphaLcParenR"/>
            </a:pPr>
            <a:r>
              <a:rPr lang="en-US" dirty="0" smtClean="0"/>
              <a:t>News paper establishments.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g) The scheme has been extended to     private medical and educational institutions employing  20 or more persons in some states 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Union minister for </a:t>
            </a:r>
            <a:r>
              <a:rPr lang="en-US" dirty="0" err="1" smtClean="0"/>
              <a:t>labour</a:t>
            </a:r>
            <a:r>
              <a:rPr lang="en-US" dirty="0" smtClean="0"/>
              <a:t> is the chairman</a:t>
            </a:r>
          </a:p>
          <a:p>
            <a:r>
              <a:rPr lang="en-US" dirty="0" smtClean="0"/>
              <a:t>Secretary to Govt of India Ministry of </a:t>
            </a:r>
            <a:r>
              <a:rPr lang="en-US" dirty="0" err="1" smtClean="0"/>
              <a:t>labour</a:t>
            </a:r>
            <a:r>
              <a:rPr lang="en-US" dirty="0" smtClean="0"/>
              <a:t> is the vice chairman.</a:t>
            </a:r>
          </a:p>
          <a:p>
            <a:r>
              <a:rPr lang="en-US" dirty="0" smtClean="0"/>
              <a:t>The ESI corporation consists of members representing Central and state </a:t>
            </a:r>
            <a:r>
              <a:rPr lang="en-US" dirty="0" err="1" smtClean="0"/>
              <a:t>Govts</a:t>
            </a:r>
            <a:r>
              <a:rPr lang="en-US" dirty="0" smtClean="0"/>
              <a:t>, employers  and employees </a:t>
            </a:r>
            <a:r>
              <a:rPr lang="en-US" dirty="0" err="1" smtClean="0"/>
              <a:t>organisations</a:t>
            </a:r>
            <a:r>
              <a:rPr lang="en-US" dirty="0" smtClean="0"/>
              <a:t>, medical </a:t>
            </a:r>
            <a:r>
              <a:rPr lang="en-US" dirty="0" err="1" smtClean="0"/>
              <a:t>professins</a:t>
            </a:r>
            <a:r>
              <a:rPr lang="en-US" dirty="0" smtClean="0"/>
              <a:t> and Parliament.</a:t>
            </a:r>
          </a:p>
          <a:p>
            <a:r>
              <a:rPr lang="en-US" dirty="0" smtClean="0"/>
              <a:t>Standing committee is the executive body for the administration of the schemes.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Occupational Hazards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Physical hazards </a:t>
            </a:r>
          </a:p>
          <a:p>
            <a:pPr lvl="0"/>
            <a:r>
              <a:rPr lang="en-US" dirty="0" smtClean="0"/>
              <a:t>Chemical hazards</a:t>
            </a:r>
          </a:p>
          <a:p>
            <a:pPr lvl="0"/>
            <a:r>
              <a:rPr lang="en-US" dirty="0" smtClean="0"/>
              <a:t>Biological hazards </a:t>
            </a:r>
          </a:p>
          <a:p>
            <a:pPr lvl="0"/>
            <a:r>
              <a:rPr lang="en-US" dirty="0" smtClean="0"/>
              <a:t>Mechanical hazards </a:t>
            </a:r>
          </a:p>
          <a:p>
            <a:pPr lvl="0"/>
            <a:r>
              <a:rPr lang="en-US" dirty="0" smtClean="0"/>
              <a:t>Psychological hazards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ADMINISTRATION(Conti….)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chief executive officer of the corporation is the Director General</a:t>
            </a:r>
          </a:p>
          <a:p>
            <a:r>
              <a:rPr lang="en-US" dirty="0" smtClean="0"/>
              <a:t>He is assisted by   A)Insurance </a:t>
            </a:r>
            <a:r>
              <a:rPr lang="en-US" dirty="0" err="1" smtClean="0"/>
              <a:t>commisioner</a:t>
            </a:r>
            <a:endParaRPr lang="en-US" dirty="0" smtClean="0"/>
          </a:p>
          <a:p>
            <a:r>
              <a:rPr lang="en-US" dirty="0" smtClean="0"/>
              <a:t>B)Medical </a:t>
            </a:r>
            <a:r>
              <a:rPr lang="en-US" dirty="0" err="1" smtClean="0"/>
              <a:t>commisioner</a:t>
            </a:r>
            <a:r>
              <a:rPr lang="en-US" dirty="0" smtClean="0"/>
              <a:t> C)Financial </a:t>
            </a:r>
            <a:r>
              <a:rPr lang="en-US" dirty="0" err="1" smtClean="0"/>
              <a:t>commisioner</a:t>
            </a:r>
            <a:r>
              <a:rPr lang="en-US" dirty="0" smtClean="0"/>
              <a:t> D)Actuary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 Of ESI 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Medical benefit  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Sickness benefit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Maternity benefit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Disablement benefit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Funeral benefit </a:t>
            </a: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/>
              <a:t>Rehabilitation allowance.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Park's Text Book of Preventive &amp; Social Medicine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Occupational diseases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Disease due to physical agents </a:t>
            </a:r>
          </a:p>
          <a:p>
            <a:pPr lvl="0"/>
            <a:r>
              <a:rPr lang="en-US" dirty="0" smtClean="0"/>
              <a:t>Disease due to chemical agents </a:t>
            </a:r>
          </a:p>
          <a:p>
            <a:pPr lvl="0"/>
            <a:r>
              <a:rPr lang="en-US" dirty="0" smtClean="0"/>
              <a:t>Occupational cancers </a:t>
            </a:r>
          </a:p>
          <a:p>
            <a:pPr lvl="0"/>
            <a:r>
              <a:rPr lang="en-US" dirty="0" smtClean="0"/>
              <a:t>Occupational </a:t>
            </a:r>
            <a:r>
              <a:rPr lang="en-US" dirty="0" err="1" smtClean="0"/>
              <a:t>dermatosis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Diseases of psychological origin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Pneumoconiosis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 Dust within the size range of 0.5 to 3 micron, is a health hazard producing , after a variable period of exposure </a:t>
            </a:r>
          </a:p>
          <a:p>
            <a:pPr lvl="0">
              <a:buNone/>
            </a:pPr>
            <a:r>
              <a:rPr lang="en-US" dirty="0" smtClean="0"/>
              <a:t>               The hazardous effects of dust on the lungs depend upon a number of factors   determining such as – </a:t>
            </a:r>
          </a:p>
          <a:p>
            <a:pPr lvl="0">
              <a:buNone/>
            </a:pPr>
            <a:r>
              <a:rPr lang="en-US" dirty="0" smtClean="0"/>
              <a:t>                a) Chemical composition  </a:t>
            </a:r>
          </a:p>
          <a:p>
            <a:pPr lvl="0">
              <a:buNone/>
            </a:pPr>
            <a:r>
              <a:rPr lang="en-US" dirty="0" smtClean="0"/>
              <a:t>                b) Fineness 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 c) Concentration of dust in the air </a:t>
            </a:r>
          </a:p>
          <a:p>
            <a:pPr lvl="0">
              <a:buNone/>
            </a:pPr>
            <a:r>
              <a:rPr lang="en-US" dirty="0" smtClean="0"/>
              <a:t>   d) Period of exposure </a:t>
            </a:r>
          </a:p>
          <a:p>
            <a:pPr lvl="0">
              <a:buNone/>
            </a:pPr>
            <a:r>
              <a:rPr lang="en-US" dirty="0" smtClean="0"/>
              <a:t>   e) Health status of the person exposed </a:t>
            </a:r>
          </a:p>
          <a:p>
            <a:pPr lvl="0">
              <a:buNone/>
            </a:pPr>
            <a:r>
              <a:rPr lang="en-US" dirty="0" smtClean="0"/>
              <a:t>       </a:t>
            </a:r>
          </a:p>
          <a:p>
            <a:pPr lvl="0">
              <a:buNone/>
            </a:pPr>
            <a:r>
              <a:rPr lang="en-US" dirty="0" smtClean="0"/>
              <a:t>    The important dust related respiratory  diseases are – </a:t>
            </a:r>
          </a:p>
          <a:p>
            <a:pPr lvl="0">
              <a:buNone/>
            </a:pPr>
            <a:r>
              <a:rPr lang="en-US" dirty="0" smtClean="0"/>
              <a:t>    Silicosis, </a:t>
            </a:r>
            <a:r>
              <a:rPr lang="en-US" dirty="0" err="1" smtClean="0"/>
              <a:t>Anthracosis</a:t>
            </a:r>
            <a:r>
              <a:rPr lang="en-US" dirty="0" smtClean="0"/>
              <a:t> , </a:t>
            </a:r>
            <a:r>
              <a:rPr lang="en-US" dirty="0" err="1" smtClean="0"/>
              <a:t>Byssinosis</a:t>
            </a:r>
            <a:r>
              <a:rPr lang="en-US" dirty="0" smtClean="0"/>
              <a:t>, </a:t>
            </a:r>
            <a:r>
              <a:rPr lang="en-US" dirty="0" err="1" smtClean="0"/>
              <a:t>Bagassosis</a:t>
            </a:r>
            <a:r>
              <a:rPr lang="en-US" dirty="0" smtClean="0"/>
              <a:t>, Asbestosis, and farmers lung.              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important dust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1.Silicosis</a:t>
            </a:r>
          </a:p>
          <a:p>
            <a:r>
              <a:rPr lang="en-US" dirty="0" smtClean="0"/>
              <a:t>2.Anthracosis</a:t>
            </a:r>
          </a:p>
          <a:p>
            <a:r>
              <a:rPr lang="en-US" dirty="0" smtClean="0"/>
              <a:t>3.Byssinosis</a:t>
            </a:r>
          </a:p>
          <a:p>
            <a:r>
              <a:rPr lang="en-US" dirty="0" smtClean="0"/>
              <a:t>4.Bagassosis</a:t>
            </a:r>
          </a:p>
          <a:p>
            <a:r>
              <a:rPr lang="en-US" dirty="0" smtClean="0"/>
              <a:t>5.Asbestosis</a:t>
            </a:r>
          </a:p>
          <a:p>
            <a:r>
              <a:rPr lang="en-US" dirty="0" smtClean="0"/>
              <a:t>6.Farmer s lung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466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PREVENTION AND CONTROL OF PNEUMOCONIOSES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/>
          <a:lstStyle/>
          <a:p>
            <a:r>
              <a:rPr lang="en-US" dirty="0" err="1" smtClean="0"/>
              <a:t>A.Preplacement</a:t>
            </a:r>
            <a:r>
              <a:rPr lang="en-US" dirty="0" smtClean="0"/>
              <a:t> </a:t>
            </a:r>
            <a:r>
              <a:rPr lang="en-US" dirty="0" err="1" smtClean="0"/>
              <a:t>examinaqtion</a:t>
            </a:r>
            <a:endParaRPr lang="en-US" dirty="0" smtClean="0"/>
          </a:p>
          <a:p>
            <a:r>
              <a:rPr lang="en-US" dirty="0" err="1" smtClean="0"/>
              <a:t>B.Health</a:t>
            </a:r>
            <a:r>
              <a:rPr lang="en-US" dirty="0" smtClean="0"/>
              <a:t> education</a:t>
            </a:r>
          </a:p>
          <a:p>
            <a:r>
              <a:rPr lang="en-US" dirty="0" err="1" smtClean="0"/>
              <a:t>C.Provision</a:t>
            </a:r>
            <a:r>
              <a:rPr lang="en-US" dirty="0" smtClean="0"/>
              <a:t> of healthy physical environment</a:t>
            </a:r>
          </a:p>
          <a:p>
            <a:r>
              <a:rPr lang="en-US" dirty="0" err="1" smtClean="0"/>
              <a:t>D.Control</a:t>
            </a:r>
            <a:r>
              <a:rPr lang="en-US" dirty="0" smtClean="0"/>
              <a:t> of dust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a.Prevention</a:t>
            </a:r>
            <a:r>
              <a:rPr lang="en-US" dirty="0" smtClean="0"/>
              <a:t> of formation of dust at the point of origin by water spray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b.Prevention</a:t>
            </a:r>
            <a:r>
              <a:rPr lang="en-US" dirty="0" smtClean="0"/>
              <a:t> of escape of dust into the atmosphere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c.Removal</a:t>
            </a:r>
            <a:r>
              <a:rPr lang="en-US" dirty="0" smtClean="0"/>
              <a:t> of dust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Continue---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E.Specific</a:t>
            </a:r>
            <a:r>
              <a:rPr lang="en-US" dirty="0" smtClean="0"/>
              <a:t> protection</a:t>
            </a:r>
          </a:p>
          <a:p>
            <a:r>
              <a:rPr lang="en-US" dirty="0" err="1" smtClean="0"/>
              <a:t>F.Early</a:t>
            </a:r>
            <a:r>
              <a:rPr lang="en-US" dirty="0" smtClean="0"/>
              <a:t> diagnosis and treatment</a:t>
            </a:r>
          </a:p>
          <a:p>
            <a:r>
              <a:rPr lang="en-US" dirty="0" err="1" smtClean="0"/>
              <a:t>G.Disability</a:t>
            </a:r>
            <a:r>
              <a:rPr lang="en-US" dirty="0" smtClean="0"/>
              <a:t> limitation</a:t>
            </a:r>
          </a:p>
          <a:p>
            <a:r>
              <a:rPr lang="en-US" dirty="0" err="1" smtClean="0"/>
              <a:t>H.Rehabilitation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1002</Words>
  <Application>Microsoft Office PowerPoint</Application>
  <PresentationFormat>On-screen Show (4:3)</PresentationFormat>
  <Paragraphs>175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OCCUPATIONAL HEALTH </vt:lpstr>
      <vt:lpstr>Occupational Environment </vt:lpstr>
      <vt:lpstr>Occupational Hazards </vt:lpstr>
      <vt:lpstr>Occupational diseases </vt:lpstr>
      <vt:lpstr>Pneumoconiosis </vt:lpstr>
      <vt:lpstr>Slide 6</vt:lpstr>
      <vt:lpstr>The important dust diseases</vt:lpstr>
      <vt:lpstr>PREVENTION AND CONTROL OF PNEUMOCONIOSES</vt:lpstr>
      <vt:lpstr>Continue---</vt:lpstr>
      <vt:lpstr>Lead Poisoning </vt:lpstr>
      <vt:lpstr>Clinical Picture </vt:lpstr>
      <vt:lpstr>Preventive Measures </vt:lpstr>
      <vt:lpstr>Occupational Cancer </vt:lpstr>
      <vt:lpstr>Slide 14</vt:lpstr>
      <vt:lpstr>Prevention of occupational cancers</vt:lpstr>
      <vt:lpstr>Occupational Hazards Of Agricultural  Workers </vt:lpstr>
      <vt:lpstr>Sickness Absenteeism </vt:lpstr>
      <vt:lpstr>Prevention </vt:lpstr>
      <vt:lpstr>Prevention Of Occupational Diseases </vt:lpstr>
      <vt:lpstr>Slide 20</vt:lpstr>
      <vt:lpstr>Slide 21</vt:lpstr>
      <vt:lpstr>Slide 22</vt:lpstr>
      <vt:lpstr>The Factories Act, 1948 </vt:lpstr>
      <vt:lpstr>Slide 24</vt:lpstr>
      <vt:lpstr>Slide 25</vt:lpstr>
      <vt:lpstr>The Employees State Insurance Act </vt:lpstr>
      <vt:lpstr>                   SCOPE </vt:lpstr>
      <vt:lpstr>Slide 28</vt:lpstr>
      <vt:lpstr>ADMINISTRATION</vt:lpstr>
      <vt:lpstr>ADMINISTRATION(Conti….)</vt:lpstr>
      <vt:lpstr>Benefits Of ESI Act </vt:lpstr>
      <vt:lpstr>Reference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OCCUPATIONAL HEALTH </dc:title>
  <dc:creator>Dept. Of CM</dc:creator>
  <cp:lastModifiedBy>Dept. Of CM</cp:lastModifiedBy>
  <cp:revision>33</cp:revision>
  <dcterms:created xsi:type="dcterms:W3CDTF">2006-08-16T00:00:00Z</dcterms:created>
  <dcterms:modified xsi:type="dcterms:W3CDTF">2020-10-29T08:10:32Z</dcterms:modified>
</cp:coreProperties>
</file>